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9"/>
  </p:notesMasterIdLst>
  <p:sldIdLst>
    <p:sldId id="264" r:id="rId2"/>
    <p:sldId id="266" r:id="rId3"/>
    <p:sldId id="289" r:id="rId4"/>
    <p:sldId id="288" r:id="rId5"/>
    <p:sldId id="265" r:id="rId6"/>
    <p:sldId id="278" r:id="rId7"/>
    <p:sldId id="267" r:id="rId8"/>
    <p:sldId id="284" r:id="rId9"/>
    <p:sldId id="261" r:id="rId10"/>
    <p:sldId id="285" r:id="rId11"/>
    <p:sldId id="287" r:id="rId12"/>
    <p:sldId id="276" r:id="rId13"/>
    <p:sldId id="286" r:id="rId14"/>
    <p:sldId id="268" r:id="rId15"/>
    <p:sldId id="281" r:id="rId16"/>
    <p:sldId id="273" r:id="rId17"/>
    <p:sldId id="274" r:id="rId18"/>
    <p:sldId id="275" r:id="rId19"/>
    <p:sldId id="277" r:id="rId20"/>
    <p:sldId id="290" r:id="rId21"/>
    <p:sldId id="1017" r:id="rId22"/>
    <p:sldId id="1014" r:id="rId23"/>
    <p:sldId id="1015" r:id="rId24"/>
    <p:sldId id="292" r:id="rId25"/>
    <p:sldId id="291" r:id="rId26"/>
    <p:sldId id="1016" r:id="rId27"/>
    <p:sldId id="39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20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0A8737-9ED8-534E-AB64-824F3EF1F57B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BD401753-24C1-CD4E-BD1A-E1FE126B76E2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E30A8737-9ED8-534E-AB64-824F3EF1F57B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5/15/23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0A8737-9ED8-534E-AB64-824F3EF1F57B}" type="datetime1">
              <a:rPr lang="en-US" smtClean="0"/>
              <a:pPr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0.png"/><Relationship Id="rId5" Type="http://schemas.openxmlformats.org/officeDocument/2006/relationships/image" Target="../media/image660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3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93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0.emf"/><Relationship Id="rId5" Type="http://schemas.openxmlformats.org/officeDocument/2006/relationships/image" Target="../media/image87.emf"/><Relationship Id="rId15" Type="http://schemas.openxmlformats.org/officeDocument/2006/relationships/image" Target="../media/image92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89.emf"/><Relationship Id="rId1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11" Type="http://schemas.openxmlformats.org/officeDocument/2006/relationships/image" Target="../media/image280.png"/><Relationship Id="rId5" Type="http://schemas.openxmlformats.org/officeDocument/2006/relationships/image" Target="../media/image341.png"/><Relationship Id="rId10" Type="http://schemas.openxmlformats.org/officeDocument/2006/relationships/image" Target="../media/image330.png"/><Relationship Id="rId9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Operators are now very compact and local…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5273966" y="431021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3D0F35-A3EF-7541-94AA-521C144CE529}"/>
              </a:ext>
            </a:extLst>
          </p:cNvPr>
          <p:cNvSpPr txBox="1"/>
          <p:nvPr/>
        </p:nvSpPr>
        <p:spPr>
          <a:xfrm>
            <a:off x="7146309" y="431020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/>
              <p:nvPr/>
            </p:nvSpPr>
            <p:spPr>
              <a:xfrm>
                <a:off x="5386057" y="5664356"/>
                <a:ext cx="257512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0AE1084-E5E4-B044-9DA2-CD19B8F7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57" y="5664356"/>
                <a:ext cx="2575129" cy="375552"/>
              </a:xfrm>
              <a:prstGeom prst="rect">
                <a:avLst/>
              </a:prstGeom>
              <a:blipFill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0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Pressure-Projection </a:t>
            </a:r>
            <a:br>
              <a:rPr lang="en-US" dirty="0"/>
            </a:br>
            <a:r>
              <a:rPr lang="en-US" dirty="0"/>
              <a:t> 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demonstrate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stabilization, 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charset="0"/>
                            </a:rPr>
                            <m:t>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𝒇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92581"/>
              </a:xfrm>
              <a:prstGeom prst="rect">
                <a:avLst/>
              </a:prstGeom>
              <a:blipFill>
                <a:blip r:embed="rId3"/>
                <a:stretch>
                  <a:fillRect t="-1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charset="0"/>
                                      </a:rPr>
                                      <m:t>𝑰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𝑫𝑮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39344" y="2356043"/>
                <a:ext cx="3607444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4" y="2356043"/>
                <a:ext cx="3607444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188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Dwyer (1990)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Almgren (2000)</a:t>
            </a:r>
          </a:p>
        </p:txBody>
      </p:sp>
    </p:spTree>
    <p:extLst>
      <p:ext uri="{BB962C8B-B14F-4D97-AF65-F5344CB8AC3E}">
        <p14:creationId xmlns:p14="http://schemas.microsoft.com/office/powerpoint/2010/main" val="19679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199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𝒇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charset="0"/>
                                      </a:rPr>
                                      <m:t>𝑰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𝑳</m:t>
                                    </m:r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𝑫𝑮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𝑫𝑮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𝑫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2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Non-Incremental Pressure-Projection: “Pressure-Free” </a:t>
            </a:r>
            <a:br>
              <a:rPr lang="en-US" dirty="0"/>
            </a:br>
            <a:r>
              <a:rPr lang="en-US" dirty="0"/>
              <a:t>  with or without Pressure Stabilization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 fully-implicit scheme can be shown to demonstrate first-order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can be designed such that </a:t>
            </a:r>
            <a:r>
              <a:rPr lang="en-US" b="1" dirty="0"/>
              <a:t>L</a:t>
            </a:r>
            <a:r>
              <a:rPr lang="en-US" dirty="0"/>
              <a:t> = </a:t>
            </a:r>
            <a:r>
              <a:rPr lang="en-US" b="1" dirty="0"/>
              <a:t>DG </a:t>
            </a:r>
            <a:r>
              <a:rPr lang="en-US" dirty="0"/>
              <a:t>(staggered) to remove stabilization error</a:t>
            </a:r>
          </a:p>
          <a:p>
            <a:pPr>
              <a:buFont typeface="Arial" charset="0"/>
              <a:buChar char="•"/>
            </a:pPr>
            <a:r>
              <a:rPr lang="en-US" dirty="0"/>
              <a:t> A scheme in which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  <a:r>
              <a:rPr lang="en-US" dirty="0"/>
              <a:t>(collocated or equal-order) can show that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(however, in this case acting on p</a:t>
            </a:r>
            <a:r>
              <a:rPr lang="en-US" baseline="30000" dirty="0"/>
              <a:t>n+1</a:t>
            </a:r>
            <a:r>
              <a:rPr lang="en-US" dirty="0"/>
              <a:t>-p</a:t>
            </a:r>
            <a:r>
              <a:rPr lang="en-US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51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320329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90" y="3621062"/>
                <a:ext cx="2907510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1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𝑫𝑮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616387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31299"/>
              </a:xfrm>
              <a:prstGeom prst="rect">
                <a:avLst/>
              </a:prstGeom>
              <a:blipFill>
                <a:blip r:embed="rId8"/>
                <a:stretch>
                  <a:fillRect t="-1162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C77A4D-F884-8142-BDCE-1B2F6DE8FCE3}"/>
              </a:ext>
            </a:extLst>
          </p:cNvPr>
          <p:cNvSpPr txBox="1"/>
          <p:nvPr/>
        </p:nvSpPr>
        <p:spPr>
          <a:xfrm>
            <a:off x="6799559" y="4235304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Kim and </a:t>
            </a:r>
            <a:r>
              <a:rPr lang="en-US" dirty="0" err="1">
                <a:solidFill>
                  <a:schemeClr val="accent4"/>
                </a:solidFill>
                <a:latin typeface="+mj-lt"/>
              </a:rPr>
              <a:t>Moin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</p:txBody>
      </p:sp>
    </p:spTree>
    <p:extLst>
      <p:ext uri="{BB962C8B-B14F-4D97-AF65-F5344CB8AC3E}">
        <p14:creationId xmlns:p14="http://schemas.microsoft.com/office/powerpoint/2010/main" val="5539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chosen </a:t>
            </a:r>
            <a:r>
              <a:rPr lang="en-US" dirty="0">
                <a:latin typeface="symbol" charset="2"/>
              </a:rPr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 Recall that the equal-order pressure stabilization error is given by,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/>
                  <a:t> Practical examples of error as a function of: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symbol" charset="2"/>
                  </a:rPr>
                  <a:t>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symbol" charset="2"/>
                  </a:rPr>
                  <a:t>D</a:t>
                </a:r>
                <a:r>
                  <a:rPr lang="en-US" dirty="0"/>
                  <a:t>t (the simulation timestep)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(u/</a:t>
                </a:r>
                <a:r>
                  <a:rPr lang="en-US" dirty="0">
                    <a:latin typeface="Symbol" pitchFamily="2" charset="2"/>
                  </a:rPr>
                  <a:t>D</a:t>
                </a:r>
                <a:r>
                  <a:rPr lang="en-US" dirty="0"/>
                  <a:t>x)</a:t>
                </a:r>
                <a:r>
                  <a:rPr lang="en-US" baseline="30000" dirty="0"/>
                  <a:t>-1</a:t>
                </a:r>
                <a:r>
                  <a:rPr lang="en-US" dirty="0"/>
                  <a:t> (characteristic advection time scale)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  <m:r>
                          <a:rPr lang="en-US" b="0" i="1" baseline="30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  <m:d>
                          <m:dPr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𝑫𝑮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rgbClr val="FF0000"/>
                            </a:solidFill>
                            <a:latin typeface="Symbol" pitchFamily="2" charset="2"/>
                          </a:rPr>
                          <m:t>D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(Soto and </a:t>
                </a:r>
                <a:r>
                  <a:rPr lang="en-US" dirty="0" err="1"/>
                  <a:t>Lohner</a:t>
                </a:r>
                <a:r>
                  <a:rPr lang="en-US" dirty="0"/>
                  <a:t>, “stabilized”)</a:t>
                </a:r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  <a:p>
                <a:pPr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7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15987" y="1441700"/>
                <a:ext cx="8216857" cy="5416300"/>
              </a:xfrm>
              <a:blipFill>
                <a:blip r:embed="rId2"/>
                <a:stretch>
                  <a:fillRect l="-1543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charset="0"/>
                                      </a:rPr>
                                      <m:t>𝑰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𝑫𝑮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232" y="1925407"/>
                <a:ext cx="5137230" cy="587853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75" y="3706381"/>
            <a:ext cx="3813173" cy="28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6" y="3755574"/>
            <a:ext cx="3973591" cy="2777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6255" y="6488049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Driven Cavity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8326" y="650261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Open Jet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927AC1-EC15-AA41-A5EE-EE6A7E46775E}"/>
              </a:ext>
            </a:extLst>
          </p:cNvPr>
          <p:cNvCxnSpPr>
            <a:cxnSpLocks/>
          </p:cNvCxnSpPr>
          <p:nvPr/>
        </p:nvCxnSpPr>
        <p:spPr>
          <a:xfrm flipH="1">
            <a:off x="5511453" y="2219333"/>
            <a:ext cx="1326481" cy="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53788-4D9B-A54B-87FD-DC8E1EC9748A}"/>
              </a:ext>
            </a:extLst>
          </p:cNvPr>
          <p:cNvSpPr txBox="1"/>
          <p:nvPr/>
        </p:nvSpPr>
        <p:spPr>
          <a:xfrm>
            <a:off x="6875548" y="1972037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11420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Staggered or Equal-order Interpolation (Collocated)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Note that we need not split the system for a staggered scheme: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or collocated: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Conclusion: Monolithic schemes control splitting error, however, dealing with pressure stabilization is an additional complexity for equal-order methods regardless of the chosen approach to solve the coupled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8" y="1977002"/>
                <a:ext cx="2893672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𝑫𝑮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3870427"/>
                <a:ext cx="4005256" cy="55515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𝑳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𝑫𝑮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4779399"/>
                <a:ext cx="3957136" cy="560218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𝑫𝑮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2" y="2821143"/>
                <a:ext cx="4665578" cy="543418"/>
              </a:xfrm>
              <a:prstGeom prst="rect">
                <a:avLst/>
              </a:prstGeom>
              <a:blipFill>
                <a:blip r:embed="rId5"/>
                <a:stretch>
                  <a:fillRect t="-2326" r="-27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Choice of the B</a:t>
            </a:r>
            <a:r>
              <a:rPr lang="en-US" baseline="-25000" dirty="0"/>
              <a:t>1</a:t>
            </a:r>
            <a:r>
              <a:rPr lang="en-US" dirty="0"/>
              <a:t> can Vary by The Method..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In Pressure-Stabilized Petrov-</a:t>
            </a:r>
            <a:r>
              <a:rPr lang="en-US" dirty="0" err="1"/>
              <a:t>Galerkin</a:t>
            </a:r>
            <a:r>
              <a:rPr lang="en-US" dirty="0"/>
              <a:t> (PSPG) methods (Hughes et al, 1985):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Here, </a:t>
            </a:r>
            <a:r>
              <a:rPr lang="en-US" b="1" dirty="0"/>
              <a:t>M</a:t>
            </a:r>
            <a:r>
              <a:rPr lang="en-US" dirty="0"/>
              <a:t> is a fine scale momentum residual and q is the test function for the Finite Element Method (continuity equation)</a:t>
            </a:r>
          </a:p>
          <a:p>
            <a:pPr>
              <a:buFont typeface="Arial" charset="0"/>
              <a:buChar char="•"/>
            </a:pPr>
            <a:r>
              <a:rPr lang="en-US" dirty="0"/>
              <a:t> Note that </a:t>
            </a:r>
            <a:r>
              <a:rPr lang="en-US" b="1" dirty="0"/>
              <a:t>M</a:t>
            </a:r>
            <a:r>
              <a:rPr lang="en-US" dirty="0"/>
              <a:t> contains a local pressure gradient which, thereby, provides the pressure stabilization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The fine-scale momentum residual is evaluated locally at the quadrature point and with mesh refinement reduces at a design-order rate</a:t>
            </a:r>
          </a:p>
          <a:p>
            <a:pPr>
              <a:buFont typeface="Arial" charset="0"/>
              <a:buChar char="•"/>
            </a:pPr>
            <a:r>
              <a:rPr lang="en-US" dirty="0"/>
              <a:t> With some algebra, one can show that </a:t>
            </a:r>
            <a:r>
              <a:rPr lang="en-US" b="1" dirty="0"/>
              <a:t>L-DG</a:t>
            </a:r>
            <a:r>
              <a:rPr lang="en-US" dirty="0"/>
              <a:t> ~ </a:t>
            </a:r>
            <a:r>
              <a:rPr lang="en-US" b="1" dirty="0"/>
              <a:t>M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For more references, see Majumdar, Numerical Heat Transfer, 1988; </a:t>
            </a:r>
            <a:r>
              <a:rPr lang="en-US" dirty="0" err="1"/>
              <a:t>Tezduyar</a:t>
            </a:r>
            <a:r>
              <a:rPr lang="en-US" dirty="0"/>
              <a:t> and Sathe, J. </a:t>
            </a:r>
            <a:r>
              <a:rPr lang="en-US" dirty="0" err="1"/>
              <a:t>Comput</a:t>
            </a:r>
            <a:r>
              <a:rPr lang="en-US" dirty="0"/>
              <a:t>. Appl. Mech., 2003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symbol" charset="2"/>
              </a:rPr>
              <a:t> H</a:t>
            </a:r>
            <a:r>
              <a:rPr lang="en-US" dirty="0"/>
              <a:t>ere, </a:t>
            </a:r>
            <a:r>
              <a:rPr lang="en-US" dirty="0">
                <a:latin typeface="symbol" charset="2"/>
              </a:rPr>
              <a:t>t</a:t>
            </a:r>
            <a:r>
              <a:rPr lang="en-US" dirty="0"/>
              <a:t> can be: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Simulation time step, i.e., 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Local advection/diffusion time scale,                             - or a more accurate flow-aligned approach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Diagonal of A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Full inverse of A (Ozawa)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0" i="1" baseline="-2500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𝑃𝑆𝑃𝐺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𝑴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7" y="1977002"/>
                <a:ext cx="4166885" cy="543418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𝜐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070" y="5712410"/>
                <a:ext cx="1594960" cy="528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Verification To Establish Accuracy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3041613" cy="330615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Consider a two-dimensional transient solution to the incompressible equations of motion:</a:t>
            </a:r>
          </a:p>
          <a:p>
            <a:pPr>
              <a:buFont typeface="Arial" charset="0"/>
              <a:buChar char="•"/>
            </a:pPr>
            <a:r>
              <a:rPr lang="en-US" dirty="0"/>
              <a:t> This solution is known as the </a:t>
            </a:r>
            <a:r>
              <a:rPr lang="en-US" dirty="0" err="1"/>
              <a:t>convecting</a:t>
            </a:r>
            <a:r>
              <a:rPr lang="en-US" dirty="0"/>
              <a:t>, decaying, Taylor vortex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𝑢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469185"/>
                <a:ext cx="4861367" cy="312650"/>
              </a:xfrm>
              <a:prstGeom prst="rect">
                <a:avLst/>
              </a:prstGeom>
              <a:blipFill rotWithShape="0">
                <a:blip r:embed="rId4"/>
                <a:stretch>
                  <a:fillRect l="-376" r="-125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𝑜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1929982"/>
                <a:ext cx="4861367" cy="312650"/>
              </a:xfrm>
              <a:prstGeom prst="rect">
                <a:avLst/>
              </a:prstGeom>
              <a:blipFill rotWithShape="0">
                <a:blip r:embed="rId5"/>
                <a:stretch>
                  <a:fillRect l="-25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mr-IN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𝑜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</m:e>
                          </m:func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81" y="2242632"/>
                <a:ext cx="5486400" cy="5314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TV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804" y="3536926"/>
            <a:ext cx="3229060" cy="2783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 b="16456"/>
          <a:stretch/>
        </p:blipFill>
        <p:spPr>
          <a:xfrm>
            <a:off x="4056128" y="3107733"/>
            <a:ext cx="3745207" cy="328024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025835" y="3678181"/>
            <a:ext cx="758049" cy="98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83884" y="3355016"/>
            <a:ext cx="136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Approximate</a:t>
            </a:r>
          </a:p>
          <a:p>
            <a:r>
              <a:rPr lang="en-US" dirty="0">
                <a:latin typeface="+mj-lt"/>
              </a:rPr>
              <a:t>factorization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2012" y="4928496"/>
            <a:ext cx="749323" cy="49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01335" y="4747853"/>
            <a:ext cx="122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Flavors of</a:t>
            </a:r>
          </a:p>
          <a:p>
            <a:r>
              <a:rPr lang="en-US" dirty="0">
                <a:latin typeface="+mj-lt"/>
              </a:rPr>
              <a:t>incremental</a:t>
            </a:r>
          </a:p>
        </p:txBody>
      </p:sp>
    </p:spTree>
    <p:extLst>
      <p:ext uri="{BB962C8B-B14F-4D97-AF65-F5344CB8AC3E}">
        <p14:creationId xmlns:p14="http://schemas.microsoft.com/office/powerpoint/2010/main" val="140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 represents a useful construct to analyze coupling and stabilization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 is generally O(</a:t>
            </a:r>
            <a:r>
              <a:rPr lang="en-US" dirty="0">
                <a:latin typeface="symbol" charset="2"/>
              </a:rPr>
              <a:t>D</a:t>
            </a:r>
            <a:r>
              <a:rPr lang="en-US" dirty="0"/>
              <a:t>t)</a:t>
            </a:r>
          </a:p>
          <a:p>
            <a:pPr>
              <a:buFont typeface="Wingdings" charset="2"/>
              <a:buChar char="§"/>
            </a:pPr>
            <a:r>
              <a:rPr lang="en-US" dirty="0"/>
              <a:t> With very </a:t>
            </a:r>
            <a:r>
              <a:rPr lang="en-US"/>
              <a:t>simple modifications, </a:t>
            </a:r>
            <a:r>
              <a:rPr lang="en-US" dirty="0"/>
              <a:t>splitting error is mitigated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 is a critical tool to both test theoretical understandings in addition to establishing a proper code implementation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and Stabilization Errors: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 Block Matrix and Operator Form</a:t>
            </a:r>
          </a:p>
          <a:p>
            <a:pPr>
              <a:buFont typeface="Wingdings" charset="2"/>
              <a:buChar char="§"/>
            </a:pPr>
            <a:r>
              <a:rPr lang="en-US" dirty="0"/>
              <a:t> Approximate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Splitting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Stabilization Errors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 Detailed Code Verification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 Conclusions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0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515760" y="1228440"/>
            <a:ext cx="4831743" cy="1690255"/>
          </a:xfrm>
        </p:spPr>
        <p:txBody>
          <a:bodyPr/>
          <a:lstStyle/>
          <a:p>
            <a:r>
              <a:rPr lang="en-US" dirty="0"/>
              <a:t>Stanford ME469:</a:t>
            </a:r>
            <a:br>
              <a:rPr lang="en-US" dirty="0"/>
            </a:br>
            <a:r>
              <a:rPr lang="en-US" dirty="0"/>
              <a:t>Splitting and Stabilization Errors</a:t>
            </a:r>
            <a:br>
              <a:rPr lang="en-US" dirty="0"/>
            </a:br>
            <a:r>
              <a:rPr lang="en-US" u="sng" dirty="0"/>
              <a:t>Review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25309" y="5559098"/>
            <a:ext cx="5181010" cy="1131069"/>
          </a:xfrm>
        </p:spPr>
        <p:txBody>
          <a:bodyPr>
            <a:normAutofit/>
          </a:bodyPr>
          <a:lstStyle/>
          <a:p>
            <a:r>
              <a:rPr lang="en-US" dirty="0"/>
              <a:t>Stefan P. Domino </a:t>
            </a:r>
          </a:p>
          <a:p>
            <a:r>
              <a:rPr lang="en-US" dirty="0"/>
              <a:t>Computational Thermal and Fluid Mechanics</a:t>
            </a:r>
          </a:p>
          <a:p>
            <a:r>
              <a:rPr lang="en-US" dirty="0"/>
              <a:t>Sandia National Laboratories </a:t>
            </a:r>
            <a:r>
              <a:rPr lang="de-DE" dirty="0"/>
              <a:t>SAND2018-4536 PE</a:t>
            </a:r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>
                <a:blip r:embed="rId2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𝑨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8321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202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0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Monolithic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Fully Coupled, or Monolithic</a:t>
            </a:r>
          </a:p>
          <a:p>
            <a:pPr>
              <a:buFont typeface="Arial" charset="0"/>
              <a:buChar char="•"/>
            </a:pPr>
            <a:r>
              <a:rPr lang="en-US" dirty="0"/>
              <a:t> One equation system, one solve</a:t>
            </a:r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B5F3B65F-D035-66B4-5AD9-93A9A5C54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DD7592D8-C382-F69F-3415-F87E955D4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206750"/>
          <a:ext cx="4122738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0" imgH="1676400" progId="Equation.3">
                  <p:embed/>
                </p:oleObj>
              </mc:Choice>
              <mc:Fallback>
                <p:oleObj name="Equation" r:id="rId2" imgW="3048000" imgH="1676400" progId="Equation.3">
                  <p:embed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DD7592D8-C382-F69F-3415-F87E955D4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206750"/>
                        <a:ext cx="4122738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C7C1284E-6015-7F88-CA9D-DD838B32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763" y="2763838"/>
            <a:ext cx="4114800" cy="3013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AD217FD-6A8E-F825-9F67-204FDF0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405188"/>
            <a:ext cx="1525587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DA42BE3-555B-DFDB-1132-1C954C7D3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481263"/>
            <a:ext cx="798513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8A8CD7B-9DA4-0AAD-9CC4-9E30449E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40" y="5761949"/>
            <a:ext cx="3692293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17920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Definitions: Segregated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853099" cy="5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Loosely Coupled, or Segregated</a:t>
            </a:r>
          </a:p>
          <a:p>
            <a:pPr>
              <a:buFont typeface="Arial" charset="0"/>
              <a:buChar char="•"/>
            </a:pPr>
            <a:r>
              <a:rPr lang="en-US" dirty="0"/>
              <a:t> Multiple matrix systems solved within a Picard linearization, i.e., Jacobi or Gauss-Seidel iteration. Coupling is two-way (or multiple way if the physics becomes really complex)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C7A9E8D-0AC0-E46C-C8F8-B500B0550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2289175"/>
            <a:ext cx="4716463" cy="44735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1B12"/>
                </a:solidFill>
              </a:rPr>
              <a:t>do while (!converged) {</a:t>
            </a: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endParaRPr lang="en-US" sz="2400">
              <a:solidFill>
                <a:srgbClr val="FF1B12"/>
              </a:solidFill>
            </a:endParaRPr>
          </a:p>
          <a:p>
            <a:pPr algn="l"/>
            <a:r>
              <a:rPr lang="en-US" sz="2400">
                <a:solidFill>
                  <a:srgbClr val="FF1B12"/>
                </a:solidFill>
              </a:rPr>
              <a:t>}</a:t>
            </a:r>
          </a:p>
        </p:txBody>
      </p:sp>
      <p:sp>
        <p:nvSpPr>
          <p:cNvPr id="18" name="Line 4">
            <a:extLst>
              <a:ext uri="{FF2B5EF4-FFF2-40B4-BE49-F238E27FC236}">
                <a16:creationId xmlns:a16="http://schemas.microsoft.com/office/drawing/2014/main" id="{A56474D1-82FF-4584-9164-1EDDEA2720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2900" y="3327400"/>
            <a:ext cx="254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0AE18B10-8556-0AFA-B7C3-56581C1ECA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4150" y="5486400"/>
          <a:ext cx="21113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0" imgH="406400" progId="Equation.3">
                  <p:embed/>
                </p:oleObj>
              </mc:Choice>
              <mc:Fallback>
                <p:oleObj name="Equation" r:id="rId2" imgW="1270000" imgH="406400" progId="Equation.3">
                  <p:embed/>
                  <p:pic>
                    <p:nvPicPr>
                      <p:cNvPr id="19" name="Object 2">
                        <a:extLst>
                          <a:ext uri="{FF2B5EF4-FFF2-40B4-BE49-F238E27FC236}">
                            <a16:creationId xmlns:a16="http://schemas.microsoft.com/office/drawing/2014/main" id="{0AE18B10-8556-0AFA-B7C3-56581C1ECA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486400"/>
                        <a:ext cx="21113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>
            <a:extLst>
              <a:ext uri="{FF2B5EF4-FFF2-40B4-BE49-F238E27FC236}">
                <a16:creationId xmlns:a16="http://schemas.microsoft.com/office/drawing/2014/main" id="{3F0928FC-1EFA-E0ED-3883-8296B7D977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2622550"/>
          <a:ext cx="9921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4200" imgH="203200" progId="Equation.3">
                  <p:embed/>
                </p:oleObj>
              </mc:Choice>
              <mc:Fallback>
                <p:oleObj name="Equation" r:id="rId4" imgW="584200" imgH="203200" progId="Equation.3">
                  <p:embed/>
                  <p:pic>
                    <p:nvPicPr>
                      <p:cNvPr id="20" name="Object 3">
                        <a:extLst>
                          <a:ext uri="{FF2B5EF4-FFF2-40B4-BE49-F238E27FC236}">
                            <a16:creationId xmlns:a16="http://schemas.microsoft.com/office/drawing/2014/main" id="{3F0928FC-1EFA-E0ED-3883-8296B7D977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622550"/>
                        <a:ext cx="9921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A06BBDD0-FF3E-B787-6925-0EE87646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7013" y="4268788"/>
          <a:ext cx="17160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900" imgH="203200" progId="Equation.3">
                  <p:embed/>
                </p:oleObj>
              </mc:Choice>
              <mc:Fallback>
                <p:oleObj name="Equation" r:id="rId6" imgW="977900" imgH="203200" progId="Equation.3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:a16="http://schemas.microsoft.com/office/drawing/2014/main" id="{A06BBDD0-FF3E-B787-6925-0EE876463E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4268788"/>
                        <a:ext cx="17160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0">
            <a:extLst>
              <a:ext uri="{FF2B5EF4-FFF2-40B4-BE49-F238E27FC236}">
                <a16:creationId xmlns:a16="http://schemas.microsoft.com/office/drawing/2014/main" id="{63D865AA-F3A5-190F-244A-E89A8222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275013"/>
            <a:ext cx="3686175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Every equation is segregated..</a:t>
            </a:r>
            <a:r>
              <a:rPr lang="en-US"/>
              <a:t> 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E56358-224A-9D38-76A2-03D3764DB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86088"/>
            <a:ext cx="1525588" cy="7016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For a given </a:t>
            </a:r>
          </a:p>
          <a:p>
            <a:r>
              <a:rPr lang="en-US">
                <a:solidFill>
                  <a:srgbClr val="000099"/>
                </a:solidFill>
              </a:rPr>
              <a:t>time step: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4E1FC6E-48E8-A08F-D987-917C0F47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2011363"/>
            <a:ext cx="798512" cy="2301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14500">
                <a:solidFill>
                  <a:srgbClr val="000099"/>
                </a:solidFill>
              </a:rPr>
              <a:t>{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9A2850F2-20C2-2C7A-81E1-BD0A50FC7D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6124575"/>
          <a:ext cx="16779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27100" imgH="177800" progId="Equation.3">
                  <p:embed/>
                </p:oleObj>
              </mc:Choice>
              <mc:Fallback>
                <p:oleObj name="Equation" r:id="rId8" imgW="927100" imgH="177800" progId="Equation.3">
                  <p:embed/>
                  <p:pic>
                    <p:nvPicPr>
                      <p:cNvPr id="25" name="Object 5">
                        <a:extLst>
                          <a:ext uri="{FF2B5EF4-FFF2-40B4-BE49-F238E27FC236}">
                            <a16:creationId xmlns:a16="http://schemas.microsoft.com/office/drawing/2014/main" id="{9A2850F2-20C2-2C7A-81E1-BD0A50FC7D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6124575"/>
                        <a:ext cx="1677988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854633A2-E575-91FA-2982-95DB70405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2927350"/>
          <a:ext cx="2311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49400" imgH="457200" progId="Equation.3">
                  <p:embed/>
                </p:oleObj>
              </mc:Choice>
              <mc:Fallback>
                <p:oleObj name="Equation" r:id="rId10" imgW="1549400" imgH="457200" progId="Equation.3">
                  <p:embed/>
                  <p:pic>
                    <p:nvPicPr>
                      <p:cNvPr id="26" name="Object 6">
                        <a:extLst>
                          <a:ext uri="{FF2B5EF4-FFF2-40B4-BE49-F238E27FC236}">
                            <a16:creationId xmlns:a16="http://schemas.microsoft.com/office/drawing/2014/main" id="{854633A2-E575-91FA-2982-95DB70405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927350"/>
                        <a:ext cx="2311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08BC6A6-E0BC-2020-D202-3632D7AB25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3586163"/>
          <a:ext cx="23114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49400" imgH="482600" progId="Equation.3">
                  <p:embed/>
                </p:oleObj>
              </mc:Choice>
              <mc:Fallback>
                <p:oleObj name="Equation" r:id="rId12" imgW="1549400" imgH="482600" progId="Equation.3">
                  <p:embed/>
                  <p:pic>
                    <p:nvPicPr>
                      <p:cNvPr id="27" name="Object 7">
                        <a:extLst>
                          <a:ext uri="{FF2B5EF4-FFF2-40B4-BE49-F238E27FC236}">
                            <a16:creationId xmlns:a16="http://schemas.microsoft.com/office/drawing/2014/main" id="{108BC6A6-E0BC-2020-D202-3632D7AB25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3586163"/>
                        <a:ext cx="23114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F8348BB0-582D-227B-DFF0-3C0E8C6365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4313" y="4586288"/>
          <a:ext cx="19319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95400" imgH="431800" progId="Equation.3">
                  <p:embed/>
                </p:oleObj>
              </mc:Choice>
              <mc:Fallback>
                <p:oleObj name="Equation" r:id="rId14" imgW="1295400" imgH="431800" progId="Equation.3">
                  <p:embed/>
                  <p:pic>
                    <p:nvPicPr>
                      <p:cNvPr id="28" name="Object 8">
                        <a:extLst>
                          <a:ext uri="{FF2B5EF4-FFF2-40B4-BE49-F238E27FC236}">
                            <a16:creationId xmlns:a16="http://schemas.microsoft.com/office/drawing/2014/main" id="{F8348BB0-582D-227B-DFF0-3C0E8C6365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3" y="4586288"/>
                        <a:ext cx="19319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8F5FDF4B-526B-0391-BEEB-361619E05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7963" y="5187950"/>
          <a:ext cx="26082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85900" imgH="203200" progId="Equation.3">
                  <p:embed/>
                </p:oleObj>
              </mc:Choice>
              <mc:Fallback>
                <p:oleObj name="Equation" r:id="rId16" imgW="1485900" imgH="203200" progId="Equation.3">
                  <p:embed/>
                  <p:pic>
                    <p:nvPicPr>
                      <p:cNvPr id="29" name="Object 9">
                        <a:extLst>
                          <a:ext uri="{FF2B5EF4-FFF2-40B4-BE49-F238E27FC236}">
                            <a16:creationId xmlns:a16="http://schemas.microsoft.com/office/drawing/2014/main" id="{8F5FDF4B-526B-0391-BEEB-361619E053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5187950"/>
                        <a:ext cx="26082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11">
            <a:extLst>
              <a:ext uri="{FF2B5EF4-FFF2-40B4-BE49-F238E27FC236}">
                <a16:creationId xmlns:a16="http://schemas.microsoft.com/office/drawing/2014/main" id="{591A43A8-D476-9B95-E073-A9EC2D69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190" y="3807123"/>
            <a:ext cx="3836533" cy="92333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radius of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Often, stagnates to first-order convergence</a:t>
            </a:r>
          </a:p>
        </p:txBody>
      </p:sp>
    </p:spTree>
    <p:extLst>
      <p:ext uri="{BB962C8B-B14F-4D97-AF65-F5344CB8AC3E}">
        <p14:creationId xmlns:p14="http://schemas.microsoft.com/office/powerpoint/2010/main" val="18839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987" y="223728"/>
            <a:ext cx="7900632" cy="570225"/>
          </a:xfrm>
        </p:spPr>
        <p:txBody>
          <a:bodyPr/>
          <a:lstStyle/>
          <a:p>
            <a:r>
              <a:rPr lang="en-US" dirty="0"/>
              <a:t>Incremental Approximate Pressure-Projection</a:t>
            </a:r>
            <a:br>
              <a:rPr lang="en-US" dirty="0"/>
            </a:br>
            <a:r>
              <a:rPr lang="en-US" dirty="0"/>
              <a:t>  with Pressure Stabilization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 the inverse of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en-US" b="1" baseline="30000" dirty="0"/>
              <a:t>-1  </a:t>
            </a:r>
            <a:r>
              <a:rPr lang="en-US" dirty="0"/>
              <a:t>be approximated by </a:t>
            </a:r>
            <a:r>
              <a:rPr lang="en-US" b="1" dirty="0"/>
              <a:t>B</a:t>
            </a:r>
            <a:r>
              <a:rPr lang="en-US" b="1" baseline="-25000" dirty="0"/>
              <a:t>2 </a:t>
            </a:r>
            <a:r>
              <a:rPr lang="en-US" dirty="0"/>
              <a:t>as a scalar, </a:t>
            </a:r>
            <a:r>
              <a:rPr lang="en-US" b="1" dirty="0">
                <a:latin typeface="symbol" charset="2"/>
              </a:rPr>
              <a:t>t </a:t>
            </a:r>
            <a:r>
              <a:rPr lang="en-US" b="1" dirty="0"/>
              <a:t>(which is ~ time scale)</a:t>
            </a:r>
            <a:r>
              <a:rPr lang="en-US" b="1" dirty="0">
                <a:latin typeface="symbol" charset="2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Let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b="1" dirty="0"/>
              <a:t> </a:t>
            </a:r>
            <a:r>
              <a:rPr lang="en-US" dirty="0"/>
              <a:t>be equal to the scaled Laplace operator, -</a:t>
            </a:r>
            <a:r>
              <a:rPr lang="en-US" b="1" dirty="0">
                <a:latin typeface="symbol" charset="2"/>
              </a:rPr>
              <a:t> </a:t>
            </a:r>
            <a:r>
              <a:rPr lang="en-US" b="1" dirty="0" err="1">
                <a:latin typeface="symbol" charset="2"/>
              </a:rPr>
              <a:t>t</a:t>
            </a:r>
            <a:r>
              <a:rPr lang="en-US" b="1" dirty="0" err="1"/>
              <a:t>L</a:t>
            </a:r>
            <a:endParaRPr lang="en-US" b="1" dirty="0"/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endParaRPr lang="en-US" b="1" dirty="0">
              <a:latin typeface="symbol" charset="2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latin typeface="symbol" charset="2"/>
              </a:rPr>
              <a:t> </a:t>
            </a:r>
            <a:r>
              <a:rPr lang="en-US" dirty="0"/>
              <a:t>The new splitting and stabilization error is given by: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The above can be shown to hold a second-order temporal error (coming)</a:t>
            </a:r>
          </a:p>
          <a:p>
            <a:pPr>
              <a:buFont typeface="Arial" charset="0"/>
              <a:buChar char="•"/>
            </a:pPr>
            <a:r>
              <a:rPr lang="en-US" dirty="0"/>
              <a:t> Here, due to equal-order interpolation, i.e., collocation of primitives, </a:t>
            </a:r>
            <a:r>
              <a:rPr lang="en-US" b="1" dirty="0"/>
              <a:t>L</a:t>
            </a:r>
            <a:r>
              <a:rPr lang="en-US" dirty="0"/>
              <a:t> != </a:t>
            </a:r>
            <a:r>
              <a:rPr lang="en-US" b="1" dirty="0"/>
              <a:t>DG 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dirty="0"/>
              <a:t>Therefore, </a:t>
            </a:r>
            <a:r>
              <a:rPr lang="en-US" b="1" dirty="0"/>
              <a:t>L-DG</a:t>
            </a:r>
            <a:r>
              <a:rPr lang="en-US" dirty="0"/>
              <a:t> ~ 4</a:t>
            </a:r>
            <a:r>
              <a:rPr lang="en-US" baseline="30000" dirty="0"/>
              <a:t>th</a:t>
            </a:r>
            <a:r>
              <a:rPr lang="en-US" dirty="0"/>
              <a:t>-order pressure stabilization (pressure oscillations damped)</a:t>
            </a:r>
          </a:p>
          <a:p>
            <a:pPr>
              <a:buFont typeface="Arial" charset="0"/>
              <a:buChar char="•"/>
            </a:pPr>
            <a:r>
              <a:rPr lang="en-US" dirty="0"/>
              <a:t> However, pressure-stabilization error remains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47" y="3306301"/>
                <a:ext cx="3315554" cy="543418"/>
              </a:xfrm>
              <a:prstGeom prst="rect">
                <a:avLst/>
              </a:prstGeom>
              <a:blipFill>
                <a:blip r:embed="rId2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92858" y="2437957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858" y="339334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Nodal Projection: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𝒇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87" y="2321028"/>
                <a:ext cx="2221432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6272073" y="22990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320329"/>
                <a:ext cx="2907510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65" y="3621062"/>
                <a:ext cx="2907510" cy="276999"/>
              </a:xfrm>
              <a:prstGeom prst="rect">
                <a:avLst/>
              </a:prstGeom>
              <a:blipFill>
                <a:blip r:embed="rId5"/>
                <a:stretch>
                  <a:fillRect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5893549" y="3181792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charset="0"/>
                                      </a:rPr>
                                      <m:t>𝑰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𝑳</m:t>
                                    </m:r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𝑫𝑮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7" y="4599159"/>
                <a:ext cx="5137230" cy="58785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6799559" y="4235304"/>
            <a:ext cx="21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Rhie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-Chow (1983)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j-lt"/>
              </a:rPr>
              <a:t>Peric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 (1985)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Domino (2006)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𝑫𝑮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9" y="2691030"/>
                <a:ext cx="2990068" cy="276999"/>
              </a:xfrm>
              <a:prstGeom prst="rect">
                <a:avLst/>
              </a:prstGeom>
              <a:blipFill>
                <a:blip r:embed="rId7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𝑳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𝑫</m:t>
                                </m:r>
                                <m: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  <m:r>
                                  <a:rPr lang="en-US" b="1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72" y="2356043"/>
                <a:ext cx="3968188" cy="577979"/>
              </a:xfrm>
              <a:prstGeom prst="rect">
                <a:avLst/>
              </a:prstGeom>
              <a:blipFill>
                <a:blip r:embed="rId8"/>
                <a:stretch>
                  <a:fillRect t="-1087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4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Pressure Stabilization (L!=DG) in an Equal-Order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9" y="1959452"/>
            <a:ext cx="4392400" cy="368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6" y="2216461"/>
            <a:ext cx="3926540" cy="3167534"/>
          </a:xfrm>
          <a:prstGeom prst="rect">
            <a:avLst/>
          </a:prstGeom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classic lid-driven cavity flow with top wall velocity of </a:t>
            </a:r>
            <a:r>
              <a:rPr lang="en-US" dirty="0" err="1"/>
              <a:t>Uo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29412" y="1800243"/>
            <a:ext cx="2083893" cy="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1623" y="161557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Uo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4537" y="538541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Unsmoothed pressure field at </a:t>
            </a:r>
          </a:p>
          <a:p>
            <a:pPr algn="ctr"/>
            <a:r>
              <a:rPr lang="en-US" dirty="0"/>
              <a:t>various Courant numbers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4037" y="5578978"/>
            <a:ext cx="2824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lid-driven cavity velocity </a:t>
            </a:r>
          </a:p>
          <a:p>
            <a:pPr algn="ctr"/>
            <a:r>
              <a:rPr lang="en-US" dirty="0"/>
              <a:t>(u-component)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1469-4352-3945-8C97-5697497CC565}"/>
              </a:ext>
            </a:extLst>
          </p:cNvPr>
          <p:cNvSpPr txBox="1"/>
          <p:nvPr/>
        </p:nvSpPr>
        <p:spPr>
          <a:xfrm>
            <a:off x="212942" y="6290322"/>
            <a:ext cx="89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Equal-Order: same basis and interpolation operators for continuity and momentum Also known as: “collocated”</a:t>
            </a:r>
          </a:p>
        </p:txBody>
      </p:sp>
    </p:spTree>
    <p:extLst>
      <p:ext uri="{BB962C8B-B14F-4D97-AF65-F5344CB8AC3E}">
        <p14:creationId xmlns:p14="http://schemas.microsoft.com/office/powerpoint/2010/main" val="4212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First, The Role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For an equal-order, low-Mach approximate projection scheme, explicit pressure stabilization was added. How does this manifest itself in the advection operator?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Using the above equations, we can derive the actual continuity equation that we are solving: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DD0E30-4D17-4E46-B237-A52DBD6E5C3C}"/>
              </a:ext>
            </a:extLst>
          </p:cNvPr>
          <p:cNvGrpSpPr/>
          <p:nvPr/>
        </p:nvGrpSpPr>
        <p:grpSpPr>
          <a:xfrm>
            <a:off x="176235" y="3998249"/>
            <a:ext cx="8843241" cy="587979"/>
            <a:chOff x="192974" y="2797064"/>
            <a:chExt cx="8843241" cy="587979"/>
          </a:xfrm>
        </p:grpSpPr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394398" y="3257504"/>
              <a:ext cx="8348155" cy="7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2422230" y="320152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87210" y="3164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504720" y="3173993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17943" y="2834231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42912" y="2834231"/>
              <a:ext cx="269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61095" y="2813662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j+1</a:t>
              </a:r>
            </a:p>
          </p:txBody>
        </p:sp>
        <p:sp>
          <p:nvSpPr>
            <p:cNvPr id="12" name="Triangle 11"/>
            <p:cNvSpPr/>
            <p:nvPr/>
          </p:nvSpPr>
          <p:spPr>
            <a:xfrm>
              <a:off x="5579452" y="3209651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3466197" y="3202996"/>
              <a:ext cx="91440" cy="914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4251" y="280466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j+1/2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43713" y="2818305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/>
                <a:t>j-1/2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35C563-AF92-1941-9A27-FCB10928FFE6}"/>
                </a:ext>
              </a:extLst>
            </p:cNvPr>
            <p:cNvSpPr/>
            <p:nvPr/>
          </p:nvSpPr>
          <p:spPr>
            <a:xfrm>
              <a:off x="339740" y="3164356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0DC429-4E69-1741-8B24-15A68D02FE4E}"/>
                </a:ext>
              </a:extLst>
            </p:cNvPr>
            <p:cNvSpPr txBox="1"/>
            <p:nvPr/>
          </p:nvSpPr>
          <p:spPr>
            <a:xfrm>
              <a:off x="192974" y="27970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j-2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578523-5508-6143-9BDE-2156D45655A3}"/>
                </a:ext>
              </a:extLst>
            </p:cNvPr>
            <p:cNvSpPr/>
            <p:nvPr/>
          </p:nvSpPr>
          <p:spPr>
            <a:xfrm>
              <a:off x="8669699" y="3161277"/>
              <a:ext cx="182880" cy="183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F1A6C0-7F43-EB45-853F-DACDE99FA47A}"/>
                </a:ext>
              </a:extLst>
            </p:cNvPr>
            <p:cNvSpPr txBox="1"/>
            <p:nvPr/>
          </p:nvSpPr>
          <p:spPr>
            <a:xfrm>
              <a:off x="8522933" y="280994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j+2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2DBB3C-6190-B247-A52E-83FDF1F7668C}"/>
                  </a:ext>
                </a:extLst>
              </p:cNvPr>
              <p:cNvSpPr txBox="1"/>
              <p:nvPr/>
            </p:nvSpPr>
            <p:spPr>
              <a:xfrm>
                <a:off x="433678" y="2312583"/>
                <a:ext cx="4309385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charset="0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charset="0"/>
                        </a:rPr>
                        <m:t>𝑑𝑆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𝑖𝑝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2DBB3C-6190-B247-A52E-83FDF1F7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78" y="2312583"/>
                <a:ext cx="4309385" cy="822854"/>
              </a:xfrm>
              <a:prstGeom prst="rect">
                <a:avLst/>
              </a:prstGeom>
              <a:blipFill>
                <a:blip r:embed="rId3"/>
                <a:stretch>
                  <a:fillRect l="-19706" t="-128788" b="-18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082141D-E1B3-0942-A5A7-9F27B50C926E}"/>
              </a:ext>
            </a:extLst>
          </p:cNvPr>
          <p:cNvSpPr txBox="1"/>
          <p:nvPr/>
        </p:nvSpPr>
        <p:spPr>
          <a:xfrm>
            <a:off x="5105981" y="2098842"/>
            <a:ext cx="341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discrete continuity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C3AE6E-49CE-1248-AF77-AED9136526D6}"/>
                  </a:ext>
                </a:extLst>
              </p:cNvPr>
              <p:cNvSpPr txBox="1"/>
              <p:nvPr/>
            </p:nvSpPr>
            <p:spPr>
              <a:xfrm>
                <a:off x="2318569" y="6024982"/>
                <a:ext cx="3033459" cy="730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0∝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𝜏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4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C3AE6E-49CE-1248-AF77-AED913652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69" y="6024982"/>
                <a:ext cx="3033459" cy="730136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156D32-3B61-3F47-A476-C028DB42D3F6}"/>
                  </a:ext>
                </a:extLst>
              </p:cNvPr>
              <p:cNvSpPr txBox="1"/>
              <p:nvPr/>
            </p:nvSpPr>
            <p:spPr>
              <a:xfrm>
                <a:off x="5507215" y="3089658"/>
                <a:ext cx="2210029" cy="62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1/2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156D32-3B61-3F47-A476-C028DB42D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15" y="3089658"/>
                <a:ext cx="2210029" cy="629531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A835BC-59A8-C244-BFB1-7E3D0D9A9F36}"/>
                  </a:ext>
                </a:extLst>
              </p:cNvPr>
              <p:cNvSpPr txBox="1"/>
              <p:nvPr/>
            </p:nvSpPr>
            <p:spPr>
              <a:xfrm>
                <a:off x="1547551" y="3052007"/>
                <a:ext cx="2210029" cy="62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1/2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A835BC-59A8-C244-BFB1-7E3D0D9A9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51" y="3052007"/>
                <a:ext cx="2210029" cy="629531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Left Brace 42">
            <a:extLst>
              <a:ext uri="{FF2B5EF4-FFF2-40B4-BE49-F238E27FC236}">
                <a16:creationId xmlns:a16="http://schemas.microsoft.com/office/drawing/2014/main" id="{C5608683-13E7-F24C-86B6-06D7F2380378}"/>
              </a:ext>
            </a:extLst>
          </p:cNvPr>
          <p:cNvSpPr/>
          <p:nvPr/>
        </p:nvSpPr>
        <p:spPr>
          <a:xfrm rot="5400000">
            <a:off x="3274319" y="2814390"/>
            <a:ext cx="506128" cy="1960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20A99FD6-8A60-7E4C-BF76-EB147F1DF6B7}"/>
              </a:ext>
            </a:extLst>
          </p:cNvPr>
          <p:cNvSpPr/>
          <p:nvPr/>
        </p:nvSpPr>
        <p:spPr>
          <a:xfrm rot="5400000">
            <a:off x="5330678" y="2855475"/>
            <a:ext cx="506128" cy="1960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5EC22D-5543-7749-9F1B-28228AA0AD63}"/>
                  </a:ext>
                </a:extLst>
              </p:cNvPr>
              <p:cNvSpPr txBox="1"/>
              <p:nvPr/>
            </p:nvSpPr>
            <p:spPr>
              <a:xfrm>
                <a:off x="4197926" y="4740530"/>
                <a:ext cx="2089290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45EC22D-5543-7749-9F1B-28228AA0A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26" y="4740530"/>
                <a:ext cx="2089290" cy="618824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AA031-D3B6-FC4A-A619-548D942BBEAE}"/>
                  </a:ext>
                </a:extLst>
              </p:cNvPr>
              <p:cNvSpPr txBox="1"/>
              <p:nvPr/>
            </p:nvSpPr>
            <p:spPr>
              <a:xfrm>
                <a:off x="1875882" y="4740530"/>
                <a:ext cx="2089290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AA031-D3B6-FC4A-A619-548D942BB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82" y="4740530"/>
                <a:ext cx="2089290" cy="618824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6A71E-32AD-084F-9C1F-1804E22E3F91}"/>
                  </a:ext>
                </a:extLst>
              </p:cNvPr>
              <p:cNvSpPr txBox="1"/>
              <p:nvPr/>
            </p:nvSpPr>
            <p:spPr>
              <a:xfrm>
                <a:off x="6502466" y="4740530"/>
                <a:ext cx="2089290" cy="61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6A71E-32AD-084F-9C1F-1804E22E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66" y="4740530"/>
                <a:ext cx="2089290" cy="618824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DF2F87-BF70-B144-B117-FC23943A6948}"/>
              </a:ext>
            </a:extLst>
          </p:cNvPr>
          <p:cNvCxnSpPr>
            <a:cxnSpLocks/>
          </p:cNvCxnSpPr>
          <p:nvPr/>
        </p:nvCxnSpPr>
        <p:spPr>
          <a:xfrm flipH="1">
            <a:off x="2494683" y="4559352"/>
            <a:ext cx="1" cy="42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6EF416-8689-3D45-8504-EED1245C01CA}"/>
              </a:ext>
            </a:extLst>
          </p:cNvPr>
          <p:cNvCxnSpPr>
            <a:cxnSpLocks/>
          </p:cNvCxnSpPr>
          <p:nvPr/>
        </p:nvCxnSpPr>
        <p:spPr>
          <a:xfrm flipH="1">
            <a:off x="4581820" y="4544487"/>
            <a:ext cx="1" cy="42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057A166-6BB8-304E-9FA6-18D5065CEF28}"/>
              </a:ext>
            </a:extLst>
          </p:cNvPr>
          <p:cNvCxnSpPr>
            <a:cxnSpLocks/>
          </p:cNvCxnSpPr>
          <p:nvPr/>
        </p:nvCxnSpPr>
        <p:spPr>
          <a:xfrm flipH="1">
            <a:off x="6668957" y="4563075"/>
            <a:ext cx="1" cy="42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5EEB1E-73CB-61AC-BC3E-C43E84CCC18E}"/>
                  </a:ext>
                </a:extLst>
              </p:cNvPr>
              <p:cNvSpPr txBox="1"/>
              <p:nvPr/>
            </p:nvSpPr>
            <p:spPr>
              <a:xfrm>
                <a:off x="5352028" y="2561156"/>
                <a:ext cx="29900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𝑳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𝑫𝑮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5EEB1E-73CB-61AC-BC3E-C43E84CC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28" y="2561156"/>
                <a:ext cx="2990068" cy="276999"/>
              </a:xfrm>
              <a:prstGeom prst="rect">
                <a:avLst/>
              </a:prstGeom>
              <a:blipFill>
                <a:blip r:embed="rId11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is an alternative view of what L-DG forms?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Let’s define an assembled system for velocity component as:</a:t>
            </a:r>
          </a:p>
          <a:p>
            <a:pPr marL="0" indent="0">
              <a:buNone/>
            </a:pPr>
            <a:r>
              <a:rPr lang="en-US" b="1" dirty="0"/>
              <a:t>T</a:t>
            </a:r>
            <a:r>
              <a:rPr lang="en-US" dirty="0"/>
              <a:t>u</a:t>
            </a:r>
            <a:r>
              <a:rPr lang="en-US" baseline="-25000" dirty="0"/>
              <a:t>i</a:t>
            </a:r>
            <a:r>
              <a:rPr lang="en-US" dirty="0"/>
              <a:t> + </a:t>
            </a:r>
            <a:r>
              <a:rPr lang="en-US" b="1" dirty="0" err="1"/>
              <a:t>V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n-US" b="1" dirty="0"/>
              <a:t>D</a:t>
            </a:r>
            <a:r>
              <a:rPr lang="en-US" dirty="0"/>
              <a:t>u</a:t>
            </a:r>
            <a:r>
              <a:rPr lang="en-US" baseline="-25000" dirty="0"/>
              <a:t>i</a:t>
            </a:r>
            <a:r>
              <a:rPr lang="en-US" dirty="0"/>
              <a:t> – </a:t>
            </a:r>
            <a:r>
              <a:rPr lang="en-US" b="1" dirty="0"/>
              <a:t>S</a:t>
            </a:r>
            <a:r>
              <a:rPr lang="en-US" dirty="0"/>
              <a:t> = -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dirty="0"/>
              <a:t>T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, </a:t>
            </a:r>
            <a:r>
              <a:rPr lang="en-US" b="1" dirty="0"/>
              <a:t>S</a:t>
            </a:r>
            <a:r>
              <a:rPr lang="en-US" dirty="0"/>
              <a:t>, and </a:t>
            </a:r>
            <a:r>
              <a:rPr lang="en-US" b="1" dirty="0"/>
              <a:t>G</a:t>
            </a:r>
            <a:r>
              <a:rPr lang="en-US" dirty="0"/>
              <a:t> are the time, advection, diffusion, source and gradient operators (matrix form)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can do the same for a local integration point fine-scale momentum equation:</a:t>
            </a:r>
          </a:p>
          <a:p>
            <a:pPr marL="0" indent="0">
              <a:buNone/>
            </a:pPr>
            <a:r>
              <a:rPr lang="en-US" dirty="0"/>
              <a:t>Tu</a:t>
            </a:r>
            <a:r>
              <a:rPr lang="en-US" baseline="-25000" dirty="0"/>
              <a:t>i</a:t>
            </a:r>
            <a:r>
              <a:rPr lang="en-US" dirty="0"/>
              <a:t> + </a:t>
            </a:r>
            <a:r>
              <a:rPr lang="en-US" dirty="0" err="1"/>
              <a:t>Vu</a:t>
            </a:r>
            <a:r>
              <a:rPr lang="en-US" baseline="-25000" dirty="0" err="1"/>
              <a:t>i</a:t>
            </a:r>
            <a:r>
              <a:rPr lang="en-US" dirty="0"/>
              <a:t> – Du</a:t>
            </a:r>
            <a:r>
              <a:rPr lang="en-US" baseline="-25000" dirty="0"/>
              <a:t>i</a:t>
            </a:r>
            <a:r>
              <a:rPr lang="en-US" dirty="0"/>
              <a:t> – S = -</a:t>
            </a:r>
            <a:r>
              <a:rPr lang="en-US" dirty="0" err="1"/>
              <a:t>dp</a:t>
            </a:r>
            <a:r>
              <a:rPr lang="en-US" dirty="0"/>
              <a:t>/</a:t>
            </a:r>
            <a:r>
              <a:rPr lang="en-US" dirty="0" err="1"/>
              <a:t>dx</a:t>
            </a:r>
            <a:r>
              <a:rPr lang="en-US" baseline="-25000" dirty="0" err="1"/>
              <a:t>i</a:t>
            </a:r>
            <a:r>
              <a:rPr lang="en-US" dirty="0" err="1"/>
              <a:t>|ip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Algebraically, we can reconstruct the fine scale residual to be an interpolation of the nodal-assembled momentum equation that we solved: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(</a:t>
            </a:r>
            <a:r>
              <a:rPr lang="en-US" dirty="0" err="1"/>
              <a:t>dp</a:t>
            </a:r>
            <a:r>
              <a:rPr lang="en-US" dirty="0"/>
              <a:t>/dx</a:t>
            </a:r>
            <a:r>
              <a:rPr lang="en-US" baseline="-25000" dirty="0"/>
              <a:t>i</a:t>
            </a:r>
            <a:r>
              <a:rPr lang="en-US" dirty="0"/>
              <a:t> – </a:t>
            </a:r>
            <a:r>
              <a:rPr lang="en-US" b="1" dirty="0"/>
              <a:t>M</a:t>
            </a:r>
            <a:r>
              <a:rPr lang="en-US" baseline="30000" dirty="0"/>
              <a:t>-1</a:t>
            </a:r>
            <a:r>
              <a:rPr lang="en-US" b="1" dirty="0"/>
              <a:t>G</a:t>
            </a:r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|ip) = </a:t>
            </a:r>
            <a:r>
              <a:rPr lang="en-US" dirty="0" err="1"/>
              <a:t>Res_u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…. And uses this scaled residual as a correction to the interpolated velocity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finite volume community calls this “</a:t>
            </a:r>
            <a:r>
              <a:rPr lang="en-US" dirty="0" err="1"/>
              <a:t>Rhie</a:t>
            </a:r>
            <a:r>
              <a:rPr lang="en-US" dirty="0"/>
              <a:t>-Chow”, or “Momentum interpolation”, while the finite element community terms this “residual-based stabilization”</a:t>
            </a:r>
          </a:p>
        </p:txBody>
      </p:sp>
    </p:spTree>
    <p:extLst>
      <p:ext uri="{BB962C8B-B14F-4D97-AF65-F5344CB8AC3E}">
        <p14:creationId xmlns:p14="http://schemas.microsoft.com/office/powerpoint/2010/main" val="2247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Incompressible Equation 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2"/>
                <a:stretch>
                  <a:fillRect l="-202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>
                <a:blip r:embed="rId3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Incompressible Equation 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1342" y="2981592"/>
            <a:ext cx="824663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Time Step Count: 8 Current Time: 0.32</a:t>
            </a:r>
          </a:p>
          <a:p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dtN</a:t>
            </a:r>
            <a:r>
              <a:rPr lang="en-US" sz="1400" dirty="0">
                <a:latin typeface="+mj-lt"/>
              </a:rPr>
              <a:t>: 0.04 dtNm1: 0.04 gammas: 1.5 -2 0.5</a:t>
            </a:r>
          </a:p>
          <a:p>
            <a:r>
              <a:rPr lang="en-US" sz="1400" dirty="0">
                <a:latin typeface="+mj-lt"/>
              </a:rPr>
              <a:t> Max Courant: 0.22364 Max Reynolds: 1294.89 (realm_1)</a:t>
            </a:r>
          </a:p>
          <a:p>
            <a:r>
              <a:rPr lang="en-US" sz="1400" dirty="0">
                <a:latin typeface="+mj-lt"/>
              </a:rPr>
              <a:t>   Realm Nonlinear Iteration: 1/1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realm_1::</a:t>
            </a:r>
            <a:r>
              <a:rPr lang="en-US" sz="1400" dirty="0" err="1">
                <a:latin typeface="+mj-lt"/>
              </a:rPr>
              <a:t>advance_time_step</a:t>
            </a:r>
            <a:r>
              <a:rPr lang="en-US" sz="1400" dirty="0">
                <a:latin typeface="+mj-lt"/>
              </a:rPr>
              <a:t>() </a:t>
            </a:r>
          </a:p>
          <a:p>
            <a:r>
              <a:rPr lang="en-US" sz="1400" dirty="0">
                <a:latin typeface="+mj-lt"/>
              </a:rPr>
              <a:t>NLI    Name           Linear </a:t>
            </a:r>
            <a:r>
              <a:rPr lang="en-US" sz="1400" dirty="0" err="1">
                <a:latin typeface="+mj-lt"/>
              </a:rPr>
              <a:t>Iter</a:t>
            </a:r>
            <a:r>
              <a:rPr lang="en-US" sz="1400" dirty="0">
                <a:latin typeface="+mj-lt"/>
              </a:rPr>
              <a:t>      Linear Res     </a:t>
            </a:r>
            <a:r>
              <a:rPr lang="en-US" sz="1400" dirty="0" err="1">
                <a:latin typeface="+mj-lt"/>
              </a:rPr>
              <a:t>NLinear</a:t>
            </a:r>
            <a:r>
              <a:rPr lang="en-US" sz="1400" dirty="0">
                <a:latin typeface="+mj-lt"/>
              </a:rPr>
              <a:t> Res    Scaled NLR</a:t>
            </a:r>
          </a:p>
          <a:p>
            <a:r>
              <a:rPr lang="en-US" sz="1400" dirty="0">
                <a:latin typeface="+mj-lt"/>
              </a:rPr>
              <a:t>---    ----           -----------      ----------     -----------    ----------</a:t>
            </a:r>
          </a:p>
          <a:p>
            <a:r>
              <a:rPr lang="en-US" sz="1400" dirty="0">
                <a:latin typeface="+mj-lt"/>
              </a:rPr>
              <a:t>1/2    Equation System Iteration</a:t>
            </a:r>
          </a:p>
          <a:p>
            <a:r>
              <a:rPr lang="en-US" sz="1400" dirty="0">
                <a:latin typeface="+mj-lt"/>
              </a:rPr>
              <a:t> 1/1      </a:t>
            </a:r>
            <a:r>
              <a:rPr lang="en-US" sz="1400" dirty="0" err="1">
                <a:latin typeface="+mj-lt"/>
              </a:rPr>
              <a:t>myLowMach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MomentumEQS</a:t>
            </a:r>
            <a:r>
              <a:rPr lang="en-US" sz="1400" dirty="0">
                <a:latin typeface="+mj-lt"/>
              </a:rPr>
              <a:t>            3       2.62985e-06     0.00890841            1</a:t>
            </a: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ContinuityEQS</a:t>
            </a:r>
            <a:r>
              <a:rPr lang="en-US" sz="1400" dirty="0">
                <a:latin typeface="+mj-lt"/>
              </a:rPr>
              <a:t>              4       1.06209e-06      0.0021837             1</a:t>
            </a:r>
          </a:p>
          <a:p>
            <a:r>
              <a:rPr lang="en-US" sz="1400" dirty="0">
                <a:latin typeface="+mj-lt"/>
              </a:rPr>
              <a:t>2/2    Equation System Iteration</a:t>
            </a:r>
          </a:p>
          <a:p>
            <a:r>
              <a:rPr lang="en-US" sz="1400" dirty="0">
                <a:latin typeface="+mj-lt"/>
              </a:rPr>
              <a:t> 1/1      </a:t>
            </a:r>
            <a:r>
              <a:rPr lang="en-US" sz="1400" dirty="0" err="1">
                <a:latin typeface="+mj-lt"/>
              </a:rPr>
              <a:t>myLowMach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MomentumEQS</a:t>
            </a:r>
            <a:r>
              <a:rPr lang="en-US" sz="1400" dirty="0">
                <a:latin typeface="+mj-lt"/>
              </a:rPr>
              <a:t>            3       2.28651e-08    4.62336e-05    0.00518989</a:t>
            </a: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ContinuityEQS</a:t>
            </a:r>
            <a:r>
              <a:rPr lang="en-US" sz="1400" dirty="0">
                <a:latin typeface="+mj-lt"/>
              </a:rPr>
              <a:t>              5        5.2886e-09    5.42362e-05     0.0248369</a:t>
            </a:r>
          </a:p>
          <a:p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2"/>
                <a:stretch>
                  <a:fillRect l="-202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>
                <a:blip r:embed="rId3"/>
                <a:stretch>
                  <a:fillRect l="-7353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380F36F-4771-EF4F-BAC9-D6D8403B3039}"/>
              </a:ext>
            </a:extLst>
          </p:cNvPr>
          <p:cNvSpPr txBox="1"/>
          <p:nvPr/>
        </p:nvSpPr>
        <p:spPr>
          <a:xfrm>
            <a:off x="5489484" y="2690648"/>
            <a:ext cx="3496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simulation studies, we have been solving this system sequentially and within a nonlinear loop:</a:t>
            </a:r>
          </a:p>
          <a:p>
            <a:r>
              <a:rPr lang="en-US" dirty="0"/>
              <a:t>For ( non-linear iteration ) {</a:t>
            </a:r>
          </a:p>
          <a:p>
            <a:pPr marL="800100" lvl="1" indent="-342900">
              <a:buAutoNum type="arabicPeriod"/>
            </a:pPr>
            <a:r>
              <a:rPr lang="en-US" dirty="0"/>
              <a:t>Momentum</a:t>
            </a:r>
          </a:p>
          <a:p>
            <a:pPr marL="800100" lvl="1" indent="-342900">
              <a:buAutoNum type="arabicPeriod"/>
            </a:pPr>
            <a:r>
              <a:rPr lang="en-US" dirty="0"/>
              <a:t>Continuity</a:t>
            </a:r>
          </a:p>
          <a:p>
            <a:pPr lvl="1"/>
            <a:r>
              <a:rPr lang="en-US" dirty="0"/>
              <a:t>If ( converged ) break;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Today, we learn more about the consequence of this strategy</a:t>
            </a:r>
          </a:p>
        </p:txBody>
      </p:sp>
    </p:spTree>
    <p:extLst>
      <p:ext uri="{BB962C8B-B14F-4D97-AF65-F5344CB8AC3E}">
        <p14:creationId xmlns:p14="http://schemas.microsoft.com/office/powerpoint/2010/main" val="23783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699"/>
            <a:ext cx="7543800" cy="554940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divergence of a vector, </a:t>
            </a:r>
            <a:r>
              <a:rPr lang="en-US" b="1" dirty="0"/>
              <a:t>D</a:t>
            </a:r>
            <a:r>
              <a:rPr lang="en-US" dirty="0"/>
              <a:t>F (a scalar)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Gradient of a scalar, </a:t>
            </a:r>
            <a:r>
              <a:rPr lang="en-US" b="1" dirty="0" err="1"/>
              <a:t>G</a:t>
            </a:r>
            <a:r>
              <a:rPr lang="en-US" dirty="0" err="1"/>
              <a:t>p</a:t>
            </a:r>
            <a:r>
              <a:rPr lang="en-US" dirty="0"/>
              <a:t> (a vector)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Laplace operator, </a:t>
            </a:r>
            <a:r>
              <a:rPr lang="en-US" b="1" dirty="0" err="1"/>
              <a:t>L</a:t>
            </a:r>
            <a:r>
              <a:rPr lang="en-US" b="1" baseline="-25000" dirty="0" err="1">
                <a:latin typeface="symbol" charset="2"/>
              </a:rPr>
              <a:t>l</a:t>
            </a:r>
            <a:r>
              <a:rPr lang="en-US" dirty="0" err="1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6" y="2338014"/>
                <a:ext cx="785762" cy="490006"/>
              </a:xfrm>
              <a:prstGeom prst="rect">
                <a:avLst/>
              </a:prstGeom>
              <a:blipFill rotWithShape="0">
                <a:blip r:embed="rId2"/>
                <a:stretch>
                  <a:fillRect l="-7752" t="-2500" r="-2326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1805957"/>
                <a:ext cx="1887044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820" y="2639694"/>
                <a:ext cx="1887044" cy="7264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13" y="1763918"/>
                <a:ext cx="1887044" cy="7264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169" y="2639694"/>
                <a:ext cx="3640975" cy="7264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/>
          <p:cNvSpPr/>
          <p:nvPr/>
        </p:nvSpPr>
        <p:spPr>
          <a:xfrm rot="-5400000">
            <a:off x="7259042" y="1728657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7480" y="1973269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4561" y="2785156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753037" y="1920570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753037" y="2701147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329202" y="2083397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10800000">
            <a:off x="1450812" y="213560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7" y="4246186"/>
                <a:ext cx="785762" cy="451149"/>
              </a:xfrm>
              <a:prstGeom prst="rect">
                <a:avLst/>
              </a:prstGeom>
              <a:blipFill rotWithShape="0">
                <a:blip r:embed="rId7"/>
                <a:stretch>
                  <a:fillRect l="-7752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3714129"/>
                <a:ext cx="1887044" cy="72648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1" y="4547866"/>
                <a:ext cx="1887044" cy="72648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284" y="3672090"/>
                <a:ext cx="1887044" cy="72648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𝑤𝑝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40" y="4547866"/>
                <a:ext cx="3640975" cy="72648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Bent-Up Arrow 29"/>
          <p:cNvSpPr/>
          <p:nvPr/>
        </p:nvSpPr>
        <p:spPr>
          <a:xfrm rot="-5400000">
            <a:off x="7267111" y="3624182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84859" y="388144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(Green-Gauss)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7232" y="4693328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835708" y="3828742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835708" y="4609319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/>
          <p:cNvSpPr/>
          <p:nvPr/>
        </p:nvSpPr>
        <p:spPr>
          <a:xfrm>
            <a:off x="3411873" y="3991569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/>
          <p:cNvSpPr/>
          <p:nvPr/>
        </p:nvSpPr>
        <p:spPr>
          <a:xfrm rot="10800000">
            <a:off x="1533483" y="4043781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7" y="5562612"/>
                <a:ext cx="785762" cy="490006"/>
              </a:xfrm>
              <a:prstGeom prst="rect">
                <a:avLst/>
              </a:prstGeom>
              <a:blipFill rotWithShape="0">
                <a:blip r:embed="rId12"/>
                <a:stretch>
                  <a:fillRect l="-8527" t="-2500" r="-775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24" y="5549053"/>
                <a:ext cx="1887044" cy="72648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24" y="6209165"/>
                <a:ext cx="1887044" cy="7264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16" y="5476716"/>
                <a:ext cx="2075035" cy="231477"/>
              </a:xfrm>
              <a:prstGeom prst="rect">
                <a:avLst/>
              </a:prstGeom>
              <a:blipFill rotWithShape="0">
                <a:blip r:embed="rId15"/>
                <a:stretch>
                  <a:fillRect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873" y="6209165"/>
                <a:ext cx="3640975" cy="72648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Bent-Up Arrow 41"/>
          <p:cNvSpPr/>
          <p:nvPr/>
        </p:nvSpPr>
        <p:spPr>
          <a:xfrm rot="-5400000">
            <a:off x="7686851" y="5416605"/>
            <a:ext cx="393539" cy="932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511134" y="5658490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(Gauss-Divergence)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98215" y="6470377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(Integration-by-parts)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3636691" y="5605791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636691" y="6386368"/>
            <a:ext cx="1527132" cy="103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10800000">
            <a:off x="1496516" y="5705080"/>
            <a:ext cx="287532" cy="8948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" y="6152488"/>
                <a:ext cx="1680481" cy="6048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146360" y="1762382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46360" y="3627235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604" y="530646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(piecewise-</a:t>
            </a:r>
            <a:r>
              <a:rPr lang="en-US" sz="1400" i="1" dirty="0" err="1"/>
              <a:t>const</a:t>
            </a:r>
            <a:r>
              <a:rPr lang="en-US" sz="1400" i="1" dirty="0"/>
              <a:t> w)</a:t>
            </a:r>
          </a:p>
        </p:txBody>
      </p:sp>
    </p:spTree>
    <p:extLst>
      <p:ext uri="{BB962C8B-B14F-4D97-AF65-F5344CB8AC3E}">
        <p14:creationId xmlns:p14="http://schemas.microsoft.com/office/powerpoint/2010/main" val="25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 for Fluids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529476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Consider the monolithic, uniform density, low-Mach equation system: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that can be written in block form as: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We seek to factorize this system via: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determines the projection time scale, ideally chosen to approximate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b="1" baseline="-25000" dirty="0"/>
              <a:t>1</a:t>
            </a:r>
            <a:r>
              <a:rPr lang="en-US" dirty="0"/>
              <a:t> controls the projection error, ideally chosen to cancel </a:t>
            </a:r>
            <a:r>
              <a:rPr lang="en-US" b="1" dirty="0"/>
              <a:t>BD</a:t>
            </a:r>
            <a:r>
              <a:rPr lang="en-US" b="1" baseline="-25000" dirty="0"/>
              <a:t>2</a:t>
            </a:r>
            <a:r>
              <a:rPr lang="en-US" b="1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98" y="3303123"/>
                <a:ext cx="2407535" cy="543418"/>
              </a:xfrm>
              <a:prstGeom prst="rect">
                <a:avLst/>
              </a:prstGeom>
              <a:blipFill>
                <a:blip r:embed="rId2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70" y="4342479"/>
                <a:ext cx="7012929" cy="543418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1062" y="4931139"/>
                <a:ext cx="240753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𝑨</m:t>
                          </m:r>
                        </m:e>
                        <m:sup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062" y="4931139"/>
                <a:ext cx="2407535" cy="28321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84" y="5254549"/>
                <a:ext cx="2407535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46836" y="5044493"/>
            <a:ext cx="483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the exact factorization can be recovered by defining: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6400434" y="4925517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</a:t>
                </a: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96" y="2289636"/>
                <a:ext cx="3759846" cy="490006"/>
              </a:xfrm>
              <a:prstGeom prst="rect">
                <a:avLst/>
              </a:prstGeom>
              <a:blipFill>
                <a:blip r:embed="rId6"/>
                <a:stretch>
                  <a:fillRect l="-202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30" y="1798722"/>
                <a:ext cx="854966" cy="49000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1250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Block Matrix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The approximate factorization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can be written now as two segregated steps: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This approach seems to be straight forward, however, what errors have we introduced by this procedure of splitting the monolithic (fully coupled) system?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In most cases,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dirty="0"/>
              <a:t> is approximately </a:t>
            </a:r>
            <a:r>
              <a:rPr lang="en-US" b="1" dirty="0"/>
              <a:t>A</a:t>
            </a:r>
            <a:r>
              <a:rPr lang="en-US" b="1" baseline="30000" dirty="0"/>
              <a:t>-1</a:t>
            </a:r>
            <a:r>
              <a:rPr lang="en-US" dirty="0"/>
              <a:t> and a first-order temporal splitting error is noted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13" y="3094774"/>
                <a:ext cx="2221432" cy="515462"/>
              </a:xfrm>
              <a:prstGeom prst="rect">
                <a:avLst/>
              </a:prstGeom>
              <a:blipFill>
                <a:blip r:embed="rId2"/>
                <a:stretch>
                  <a:fillRect t="-95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35639" y="3986274"/>
                <a:ext cx="2568673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639" y="3986274"/>
                <a:ext cx="2568673" cy="543418"/>
              </a:xfrm>
              <a:prstGeom prst="rect">
                <a:avLst/>
              </a:prstGeom>
              <a:blipFill>
                <a:blip r:embed="rId3"/>
                <a:stretch>
                  <a:fillRect t="-6818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0780" y="3165319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Momentum and Continuity: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8272" y="406827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Nodal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78" y="3041501"/>
                <a:ext cx="2221432" cy="276999"/>
              </a:xfrm>
              <a:prstGeom prst="rect">
                <a:avLst/>
              </a:prstGeom>
              <a:blipFill>
                <a:blip r:embed="rId4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26" y="3405430"/>
                <a:ext cx="2221432" cy="284180"/>
              </a:xfrm>
              <a:prstGeom prst="rect">
                <a:avLst/>
              </a:prstGeom>
              <a:blipFill>
                <a:blip r:embed="rId5"/>
                <a:stretch>
                  <a:fillRect t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/>
          <p:cNvSpPr/>
          <p:nvPr/>
        </p:nvSpPr>
        <p:spPr>
          <a:xfrm>
            <a:off x="5387110" y="3013450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56559" y="4010008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59" y="4010008"/>
                <a:ext cx="2907510" cy="276999"/>
              </a:xfrm>
              <a:prstGeom prst="rect">
                <a:avLst/>
              </a:prstGeom>
              <a:blipFill>
                <a:blip r:embed="rId6"/>
                <a:stretch>
                  <a:fillRect t="-1304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56559" y="4310741"/>
                <a:ext cx="29075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559" y="4310741"/>
                <a:ext cx="2907510" cy="276999"/>
              </a:xfrm>
              <a:prstGeom prst="rect">
                <a:avLst/>
              </a:prstGeom>
              <a:blipFill>
                <a:blip r:embed="rId7"/>
                <a:stretch>
                  <a:fillRect t="-1304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>
            <a:off x="6012475" y="3871471"/>
            <a:ext cx="381964" cy="69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1" i="1">
                                        <a:latin typeface="Cambria Math" charset="0"/>
                                      </a:rPr>
                                      <m:t>𝑰</m:t>
                                    </m:r>
                                    <m:r>
                                      <a:rPr lang="en-US" b="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𝑩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𝑩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𝑫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𝑩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𝑮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78" y="5619983"/>
                <a:ext cx="5137230" cy="585353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741750" y="5712771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Exact </a:t>
            </a:r>
            <a:r>
              <a:rPr lang="en-US" dirty="0" err="1">
                <a:latin typeface="+mj-lt"/>
              </a:rPr>
              <a:t>iff</a:t>
            </a:r>
            <a:r>
              <a:rPr lang="en-US" dirty="0">
                <a:latin typeface="+mj-lt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15" y="5620193"/>
                <a:ext cx="2407535" cy="276999"/>
              </a:xfrm>
              <a:prstGeom prst="rect">
                <a:avLst/>
              </a:prstGeom>
              <a:blipFill>
                <a:blip r:embed="rId9"/>
                <a:stretch>
                  <a:fillRect t="-434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1" i="1" smtClean="0">
                          <a:latin typeface="Cambria Math" charset="0"/>
                        </a:rPr>
                        <m:t>𝑫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737" y="5943603"/>
                <a:ext cx="2407535" cy="276999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12830-D89C-1EA5-2E22-009D0659C83E}"/>
                  </a:ext>
                </a:extLst>
              </p:cNvPr>
              <p:cNvSpPr txBox="1"/>
              <p:nvPr/>
            </p:nvSpPr>
            <p:spPr>
              <a:xfrm>
                <a:off x="960911" y="1910727"/>
                <a:ext cx="7012929" cy="543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𝑫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𝑰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𝑨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𝑫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𝑮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mr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12830-D89C-1EA5-2E22-009D0659C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1" y="1910727"/>
                <a:ext cx="7012929" cy="543418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Mesh Structure… ”co-located”, or “equal-order”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6" y="1441700"/>
            <a:ext cx="8216857" cy="5416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 We have the choice of where the DOFs are solved… Our choice?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BA7BB-91F7-E745-928F-88152DBC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1895162"/>
            <a:ext cx="4862912" cy="4549175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B61D3920-BD13-F94D-B91C-15FBDB86B947}"/>
              </a:ext>
            </a:extLst>
          </p:cNvPr>
          <p:cNvSpPr txBox="1">
            <a:spLocks/>
          </p:cNvSpPr>
          <p:nvPr/>
        </p:nvSpPr>
        <p:spPr>
          <a:xfrm>
            <a:off x="5452304" y="2481942"/>
            <a:ext cx="3353945" cy="2830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all variables are solved at the same location (nodes/vertices or cell-centers)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Underlying basis for each DOF is the same, i.e., “equal-order”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already have noted the gradient operator in 1-D that might pose some problems…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34C40CD-F35A-CF4C-8B2A-6DA2662299A7}"/>
              </a:ext>
            </a:extLst>
          </p:cNvPr>
          <p:cNvCxnSpPr/>
          <p:nvPr/>
        </p:nvCxnSpPr>
        <p:spPr>
          <a:xfrm>
            <a:off x="4354368" y="6635443"/>
            <a:ext cx="457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1921775-B1C3-4948-B58E-5145C5F60CDE}"/>
              </a:ext>
            </a:extLst>
          </p:cNvPr>
          <p:cNvSpPr/>
          <p:nvPr/>
        </p:nvSpPr>
        <p:spPr>
          <a:xfrm>
            <a:off x="4262928" y="657121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4A866AF-04C2-DD41-92B2-1F7FA601EE8D}"/>
              </a:ext>
            </a:extLst>
          </p:cNvPr>
          <p:cNvSpPr/>
          <p:nvPr/>
        </p:nvSpPr>
        <p:spPr>
          <a:xfrm>
            <a:off x="8834928" y="6534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07A0F6A-37D0-DA48-ADB8-C1875F078DC3}"/>
              </a:ext>
            </a:extLst>
          </p:cNvPr>
          <p:cNvSpPr/>
          <p:nvPr/>
        </p:nvSpPr>
        <p:spPr>
          <a:xfrm>
            <a:off x="6548928" y="654368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61AB127-961E-9A45-899B-2FC2709A2FF0}"/>
              </a:ext>
            </a:extLst>
          </p:cNvPr>
          <p:cNvSpPr txBox="1"/>
          <p:nvPr/>
        </p:nvSpPr>
        <p:spPr>
          <a:xfrm>
            <a:off x="4116162" y="6203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74BF093-9F18-D542-9A42-D3D46201DA6D}"/>
              </a:ext>
            </a:extLst>
          </p:cNvPr>
          <p:cNvSpPr txBox="1"/>
          <p:nvPr/>
        </p:nvSpPr>
        <p:spPr>
          <a:xfrm>
            <a:off x="6505555" y="6203921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EE9E1A9-7BC6-9D47-8ADC-3136C8148543}"/>
              </a:ext>
            </a:extLst>
          </p:cNvPr>
          <p:cNvSpPr txBox="1"/>
          <p:nvPr/>
        </p:nvSpPr>
        <p:spPr>
          <a:xfrm>
            <a:off x="8688162" y="618335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j+1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27D58FE4-6B6F-8042-A96E-DA65C70CFE26}"/>
              </a:ext>
            </a:extLst>
          </p:cNvPr>
          <p:cNvSpPr/>
          <p:nvPr/>
        </p:nvSpPr>
        <p:spPr>
          <a:xfrm>
            <a:off x="7759334" y="6579341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47C3AF57-5DE4-B842-BA38-718A4C71DA5F}"/>
              </a:ext>
            </a:extLst>
          </p:cNvPr>
          <p:cNvSpPr/>
          <p:nvPr/>
        </p:nvSpPr>
        <p:spPr>
          <a:xfrm>
            <a:off x="5411904" y="6572686"/>
            <a:ext cx="91440" cy="9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/>
              <p:nvPr/>
            </p:nvSpPr>
            <p:spPr>
              <a:xfrm>
                <a:off x="5715370" y="5013650"/>
                <a:ext cx="2562689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𝑮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B0470B4-7DBB-E440-9A3D-D1B326D7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70" y="5013650"/>
                <a:ext cx="2562689" cy="668516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611B-526F-4D4F-C25E-854CE75912BC}"/>
                  </a:ext>
                </a:extLst>
              </p:cNvPr>
              <p:cNvSpPr txBox="1"/>
              <p:nvPr/>
            </p:nvSpPr>
            <p:spPr>
              <a:xfrm>
                <a:off x="5715370" y="5727221"/>
                <a:ext cx="3009990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611B-526F-4D4F-C25E-854CE759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70" y="5727221"/>
                <a:ext cx="3009990" cy="668516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Staggered…..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1288809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Velocity degree-of-freedom is staggered relative to pressure and other primitives, e.g., enthalpy, mixture fraction, etc.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597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29524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8597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9524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595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9950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85972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29524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598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59539" y="46560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55957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99509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595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99509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5986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59538" y="6000989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5986" y="2730509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59538" y="331119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72973" y="115478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CC-quantities</a:t>
            </a:r>
          </a:p>
        </p:txBody>
      </p:sp>
      <p:sp>
        <p:nvSpPr>
          <p:cNvPr id="39" name="Oval 38"/>
          <p:cNvSpPr/>
          <p:nvPr/>
        </p:nvSpPr>
        <p:spPr>
          <a:xfrm>
            <a:off x="7335940" y="215893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7313080" y="9378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911642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441656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71670" y="474785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911642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43581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1973595" y="343026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890417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420431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50445" y="61155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536335" y="4744298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7466" y="340295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01686" y="609748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-5400000" flipH="1" flipV="1">
            <a:off x="4176649" y="273050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-5400000" flipH="1" flipV="1">
            <a:off x="4176649" y="407540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-5400000" flipH="1" flipV="1">
            <a:off x="4176649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-5400000" flipH="1" flipV="1">
            <a:off x="2697025" y="272085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-5400000" flipH="1" flipV="1">
            <a:off x="2697025" y="406575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-5400000" flipH="1" flipV="1">
            <a:off x="2697025" y="541065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-5400000" flipH="1" flipV="1">
            <a:off x="122703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-5400000" flipH="1" flipV="1">
            <a:off x="1227036" y="4077329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-5400000" flipH="1" flipV="1">
            <a:off x="1227036" y="542222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-5400000" flipH="1" flipV="1">
            <a:off x="4201730" y="674174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-5400000" flipH="1" flipV="1">
            <a:off x="2722106" y="6732096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-5400000" flipH="1" flipV="1">
            <a:off x="1252117" y="6743671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29141" y="720092"/>
            <a:ext cx="2022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x-velocity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47419" y="3427272"/>
            <a:ext cx="164984" cy="26702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 rot="5400000">
            <a:off x="2757488" y="3318027"/>
            <a:ext cx="188286" cy="287863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rgbClr val="00B05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5400000">
            <a:off x="6415762" y="3240133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25942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6381627" y="473333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69494" y="4670618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-5400000" flipH="1" flipV="1">
            <a:off x="5678093" y="54203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-5400000" flipH="1" flipV="1">
            <a:off x="5646634" y="4075405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95927" y="4075405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7851612" y="472519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39479" y="4662485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-5400000" flipH="1" flipV="1">
            <a:off x="7148078" y="5412167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-5400000" flipH="1" flipV="1">
            <a:off x="7116619" y="406727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025942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669494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495927" y="541137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139479" y="6003637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-5400000" flipH="1" flipV="1">
            <a:off x="7141700" y="674439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-5400000" flipH="1" flipV="1">
            <a:off x="5662076" y="67347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7855466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6385480" y="610594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27870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71422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497855" y="2732434"/>
            <a:ext cx="1469985" cy="134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141407" y="3313122"/>
            <a:ext cx="182880" cy="183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7853540" y="3404882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-5400000" flipH="1" flipV="1">
            <a:off x="7118546" y="273243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-5400000" flipH="1" flipV="1">
            <a:off x="5638922" y="2722784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6381627" y="343961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 rot="5400000">
            <a:off x="6277434" y="-346241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65614" y="2606559"/>
            <a:ext cx="207692" cy="2981726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350366" y="1300837"/>
            <a:ext cx="2012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Stencil for y-velocity</a:t>
            </a:r>
          </a:p>
        </p:txBody>
      </p:sp>
      <p:sp>
        <p:nvSpPr>
          <p:cNvPr id="117" name="Rectangle 116"/>
          <p:cNvSpPr/>
          <p:nvPr/>
        </p:nvSpPr>
        <p:spPr>
          <a:xfrm rot="5400000">
            <a:off x="6298659" y="234504"/>
            <a:ext cx="207692" cy="2981726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rot="-5400000" flipH="1" flipV="1">
            <a:off x="7313080" y="1441700"/>
            <a:ext cx="22860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stealth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5400000">
            <a:off x="6277434" y="-910469"/>
            <a:ext cx="207692" cy="298172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406329" y="3234334"/>
            <a:ext cx="207692" cy="29817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5400000">
            <a:off x="5687773" y="2520636"/>
            <a:ext cx="229641" cy="3113571"/>
          </a:xfrm>
          <a:prstGeom prst="rect">
            <a:avLst/>
          </a:prstGeom>
          <a:solidFill>
            <a:schemeClr val="tx2">
              <a:lumMod val="60000"/>
              <a:lumOff val="40000"/>
              <a:alpha val="10000"/>
            </a:schemeClr>
          </a:solidFill>
          <a:ln>
            <a:solidFill>
              <a:srgbClr val="002060"/>
            </a:solidFill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4057</TotalTime>
  <Words>2583</Words>
  <Application>Microsoft Macintosh PowerPoint</Application>
  <PresentationFormat>On-screen Show (4:3)</PresentationFormat>
  <Paragraphs>475</Paragraphs>
  <Slides>27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Cambria Math</vt:lpstr>
      <vt:lpstr>Garamond</vt:lpstr>
      <vt:lpstr>Gill Sans MT</vt:lpstr>
      <vt:lpstr>Symbol</vt:lpstr>
      <vt:lpstr>Symbol</vt:lpstr>
      <vt:lpstr>Trebuchet MS</vt:lpstr>
      <vt:lpstr>Wingdings</vt:lpstr>
      <vt:lpstr>Sandia2018_4x3</vt:lpstr>
      <vt:lpstr>Equation</vt:lpstr>
      <vt:lpstr>Stanford ME469: Splitting and Stabilization Errors</vt:lpstr>
      <vt:lpstr>Splitting and Stabilization Errors: Outline</vt:lpstr>
      <vt:lpstr>Standard Incompressible Equation Set</vt:lpstr>
      <vt:lpstr>Standard Incompressible Equation Set</vt:lpstr>
      <vt:lpstr>Introduction to Block Matrix Form</vt:lpstr>
      <vt:lpstr>Introduction to Block Matrix Form for Fluids</vt:lpstr>
      <vt:lpstr>Introduction to Block Matrix Form</vt:lpstr>
      <vt:lpstr>Recall Mesh Structure… ”co-located”, or “equal-order”</vt:lpstr>
      <vt:lpstr>Staggered…..</vt:lpstr>
      <vt:lpstr>Staggered…..</vt:lpstr>
      <vt:lpstr>Incremental Pressure-Projection    without Pressure Stabilization</vt:lpstr>
      <vt:lpstr>The Role of Pressure Stabilization (L!=DG) in an Equal-Order Approach</vt:lpstr>
      <vt:lpstr>Incremental Approximate Pressure-Projection   with Pressure Stabilization Errors</vt:lpstr>
      <vt:lpstr>Non-Incremental Pressure-Projection: “Pressure-Free”    with or without Pressure Stabilization</vt:lpstr>
      <vt:lpstr>Sensitivity to chosen t</vt:lpstr>
      <vt:lpstr>Monolithic Staggered or Equal-order Interpolation (Collocated)</vt:lpstr>
      <vt:lpstr>The Choice of the B1 can Vary by The Method..</vt:lpstr>
      <vt:lpstr>Code Verification To Establish Accuracy</vt:lpstr>
      <vt:lpstr>Splitting and Stabilization Errors: Conclusion</vt:lpstr>
      <vt:lpstr>Stanford ME469: Splitting and Stabilization Errors Review</vt:lpstr>
      <vt:lpstr>Introduction to Block Matrix Form for Fluids</vt:lpstr>
      <vt:lpstr>Coupling Definitions: Monolithic</vt:lpstr>
      <vt:lpstr>Coupling Definitions: Segregated</vt:lpstr>
      <vt:lpstr>Incremental Approximate Pressure-Projection   with Pressure Stabilization Errors</vt:lpstr>
      <vt:lpstr>The Role of Pressure Stabilization (L!=DG) in an Equal-Order Approach</vt:lpstr>
      <vt:lpstr>First, The Role of (m ) ̇ </vt:lpstr>
      <vt:lpstr>Wait, What is an alternative view of what L-DG forms?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Domino, Stefan Paul</cp:lastModifiedBy>
  <cp:revision>144</cp:revision>
  <cp:lastPrinted>2023-05-15T19:14:54Z</cp:lastPrinted>
  <dcterms:created xsi:type="dcterms:W3CDTF">2017-10-14T01:15:26Z</dcterms:created>
  <dcterms:modified xsi:type="dcterms:W3CDTF">2023-05-15T19:15:02Z</dcterms:modified>
</cp:coreProperties>
</file>